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6" r:id="rId3"/>
    <p:sldId id="314" r:id="rId4"/>
    <p:sldId id="315" r:id="rId5"/>
    <p:sldId id="316" r:id="rId6"/>
    <p:sldId id="329" r:id="rId7"/>
    <p:sldId id="334" r:id="rId8"/>
    <p:sldId id="333" r:id="rId9"/>
    <p:sldId id="330" r:id="rId10"/>
    <p:sldId id="335" r:id="rId11"/>
  </p:sldIdLst>
  <p:sldSz cx="9144000" cy="6858000" type="screen4x3"/>
  <p:notesSz cx="6797675" cy="9928225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B8"/>
    <a:srgbClr val="112C59"/>
    <a:srgbClr val="2E9DCF"/>
    <a:srgbClr val="F8F6F2"/>
    <a:srgbClr val="F4F3EC"/>
    <a:srgbClr val="F1F0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8" autoAdjust="0"/>
    <p:restoredTop sz="96237" autoAdjust="0"/>
  </p:normalViewPr>
  <p:slideViewPr>
    <p:cSldViewPr>
      <p:cViewPr varScale="1">
        <p:scale>
          <a:sx n="106" d="100"/>
          <a:sy n="106" d="100"/>
        </p:scale>
        <p:origin x="170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1938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3561B7-411A-4CDB-B20D-0C61941B770A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458BD-2D4B-4EB8-B2A4-4C5EB949B641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4A621-8945-45EC-BDA3-44C14B273563}" type="datetimeFigureOut">
              <a:rPr lang="it-IT" smtClean="0"/>
              <a:pPr/>
              <a:t>05/03/2025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10096-CDD8-498A-9695-5944A8406E7F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7.xml"/><Relationship Id="rId7" Type="http://schemas.openxmlformats.org/officeDocument/2006/relationships/image" Target="../media/image6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899592" y="2136626"/>
            <a:ext cx="7416824" cy="33085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endParaRPr lang="it-IT" sz="1100" dirty="0">
              <a:solidFill>
                <a:schemeClr val="bg1"/>
              </a:solidFill>
            </a:endParaRPr>
          </a:p>
          <a:p>
            <a:pPr algn="ctr"/>
            <a:r>
              <a:rPr lang="it-IT" sz="6000" b="1" dirty="0"/>
              <a:t>Come compilare la</a:t>
            </a:r>
          </a:p>
          <a:p>
            <a:pPr algn="ctr"/>
            <a:r>
              <a:rPr lang="it-IT" sz="6000" b="1" dirty="0"/>
              <a:t>DICHIARAZIONE DI  RESPONSABILITÀ?</a:t>
            </a:r>
          </a:p>
          <a:p>
            <a:endParaRPr lang="it-IT" dirty="0"/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F9719A56-E102-387A-6F66-059E43C4BE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5158" y="142852"/>
            <a:ext cx="1357322" cy="3095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FC4350B9-E27B-265F-E0DF-D324A3727445}"/>
              </a:ext>
            </a:extLst>
          </p:cNvPr>
          <p:cNvSpPr/>
          <p:nvPr/>
        </p:nvSpPr>
        <p:spPr>
          <a:xfrm>
            <a:off x="500034" y="357166"/>
            <a:ext cx="8286808" cy="61436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 descr="Logo CL System.jpg">
            <a:extLst>
              <a:ext uri="{FF2B5EF4-FFF2-40B4-BE49-F238E27FC236}">
                <a16:creationId xmlns:a16="http://schemas.microsoft.com/office/drawing/2014/main" id="{B8D0BF46-247C-89EA-D74B-37CBE3EA2FD6}"/>
              </a:ext>
            </a:extLst>
          </p:cNvPr>
          <p:cNvPicPr/>
          <p:nvPr/>
        </p:nvPicPr>
        <p:blipFill>
          <a:blip r:embed="rId2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5" name="Immagine 4" descr="logo studio bada.jpg">
            <a:extLst>
              <a:ext uri="{FF2B5EF4-FFF2-40B4-BE49-F238E27FC236}">
                <a16:creationId xmlns:a16="http://schemas.microsoft.com/office/drawing/2014/main" id="{FA261676-BE0D-A61F-299B-FACBC6F593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11237"/>
          <a:stretch/>
        </p:blipFill>
        <p:spPr>
          <a:xfrm>
            <a:off x="1331640" y="764704"/>
            <a:ext cx="4331498" cy="62620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F4743307-F431-DBE5-97FF-E1FD9C60FE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98334"/>
            <a:ext cx="614442" cy="61444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885325C5-4E35-83F9-9FFA-AE2FAC7ECC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283" y="742954"/>
            <a:ext cx="2936173" cy="696488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asellaDiTesto 17"/>
          <p:cNvSpPr txBox="1"/>
          <p:nvPr/>
        </p:nvSpPr>
        <p:spPr>
          <a:xfrm>
            <a:off x="4716016" y="1877923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/>
              <a:t>Cos’è la dichiarazione di responsabilità?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4716016" y="2667104"/>
            <a:ext cx="381642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In fase di assunzione, le aziende consegnano al lavoratore il modulo </a:t>
            </a:r>
          </a:p>
          <a:p>
            <a:r>
              <a:rPr lang="it-IT" dirty="0"/>
              <a:t>da compilare e restituire firmato </a:t>
            </a:r>
          </a:p>
          <a:p>
            <a:pPr>
              <a:spcAft>
                <a:spcPts val="600"/>
              </a:spcAft>
            </a:pPr>
            <a:r>
              <a:rPr lang="it-IT" dirty="0"/>
              <a:t>all’azienda. </a:t>
            </a:r>
          </a:p>
          <a:p>
            <a:r>
              <a:rPr lang="it-IT" dirty="0"/>
              <a:t>E’ il modulo per le detrazioni d’imposta, che </a:t>
            </a:r>
            <a:r>
              <a:rPr lang="it-IT" b="1" u="sng" dirty="0"/>
              <a:t>dovrà essere riconsegnato all’azienda ogni volta in</a:t>
            </a:r>
          </a:p>
          <a:p>
            <a:pPr>
              <a:spcAft>
                <a:spcPts val="600"/>
              </a:spcAft>
            </a:pPr>
            <a:r>
              <a:rPr lang="it-IT" b="1" u="sng" dirty="0"/>
              <a:t>cui si verificano delle variazioni</a:t>
            </a:r>
            <a:r>
              <a:rPr lang="it-IT" u="sng" dirty="0"/>
              <a:t>.</a:t>
            </a:r>
          </a:p>
          <a:p>
            <a:r>
              <a:rPr lang="it-IT" dirty="0"/>
              <a:t>La sua corretta compilazione è utile per il calcolo dell’IRPEF e non avere spiacevoli sorprese quando si dovrà redigere il mod. 730.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2C0005FD-C896-7F98-0402-5C333D8B58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73336"/>
            <a:ext cx="3309415" cy="4680000"/>
          </a:xfrm>
          <a:prstGeom prst="rect">
            <a:avLst/>
          </a:prstGeom>
          <a:ln w="3175">
            <a:solidFill>
              <a:schemeClr val="accent1"/>
            </a:solidFill>
          </a:ln>
        </p:spPr>
      </p:pic>
      <p:sp>
        <p:nvSpPr>
          <p:cNvPr id="12" name="Text Box 2">
            <a:extLst>
              <a:ext uri="{FF2B5EF4-FFF2-40B4-BE49-F238E27FC236}">
                <a16:creationId xmlns:a16="http://schemas.microsoft.com/office/drawing/2014/main" id="{D00F5DF2-C121-0719-F6A4-53877A4B0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328" y="142852"/>
            <a:ext cx="135732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1B5FA0A6-16A1-7903-90FF-6247CC9BB3C4}"/>
              </a:ext>
            </a:extLst>
          </p:cNvPr>
          <p:cNvSpPr/>
          <p:nvPr/>
        </p:nvSpPr>
        <p:spPr>
          <a:xfrm>
            <a:off x="395536" y="357166"/>
            <a:ext cx="8352928" cy="6384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4" name="Immagine 13" descr="Logo CL System.jpg">
            <a:extLst>
              <a:ext uri="{FF2B5EF4-FFF2-40B4-BE49-F238E27FC236}">
                <a16:creationId xmlns:a16="http://schemas.microsoft.com/office/drawing/2014/main" id="{1BDA9361-5583-02DE-52C2-875BE3C1617C}"/>
              </a:ext>
            </a:extLst>
          </p:cNvPr>
          <p:cNvPicPr/>
          <p:nvPr/>
        </p:nvPicPr>
        <p:blipFill>
          <a:blip r:embed="rId3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15" name="Immagine 14" descr="logo studio bada.jpg">
            <a:extLst>
              <a:ext uri="{FF2B5EF4-FFF2-40B4-BE49-F238E27FC236}">
                <a16:creationId xmlns:a16="http://schemas.microsoft.com/office/drawing/2014/main" id="{27BD05E4-8459-7E83-8E5F-843D634BAAB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1237"/>
          <a:stretch/>
        </p:blipFill>
        <p:spPr>
          <a:xfrm>
            <a:off x="2699792" y="573711"/>
            <a:ext cx="2376773" cy="343607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1DD6B8A0-6E76-B193-BE7E-7556CBD48A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08294"/>
            <a:ext cx="326410" cy="326410"/>
          </a:xfrm>
          <a:prstGeom prst="rect">
            <a:avLst/>
          </a:prstGeom>
        </p:spPr>
      </p:pic>
      <p:pic>
        <p:nvPicPr>
          <p:cNvPr id="17" name="Immagine 16">
            <a:extLst>
              <a:ext uri="{FF2B5EF4-FFF2-40B4-BE49-F238E27FC236}">
                <a16:creationId xmlns:a16="http://schemas.microsoft.com/office/drawing/2014/main" id="{832E2C35-2F80-3070-0243-70E1E93476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1" y="521744"/>
            <a:ext cx="1934931" cy="458984"/>
          </a:xfrm>
          <a:prstGeom prst="rect">
            <a:avLst/>
          </a:prstGeom>
        </p:spPr>
      </p:pic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4217FDB0-0AB5-3BA6-BFCC-A8A746A21F45}"/>
              </a:ext>
            </a:extLst>
          </p:cNvPr>
          <p:cNvSpPr txBox="1"/>
          <p:nvPr/>
        </p:nvSpPr>
        <p:spPr>
          <a:xfrm>
            <a:off x="539552" y="1120969"/>
            <a:ext cx="8064896" cy="492443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ctr" anchorCtr="0">
            <a:spAutoFit/>
          </a:bodyPr>
          <a:lstStyle/>
          <a:p>
            <a:pPr algn="ctr">
              <a:tabLst>
                <a:tab pos="180975" algn="l"/>
              </a:tabLst>
            </a:pPr>
            <a:r>
              <a:rPr lang="it-IT" sz="2600" b="1" dirty="0"/>
              <a:t>DICHIARAZIONE DI RESPONSABILITÀ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asellaDiTesto 18"/>
          <p:cNvSpPr txBox="1"/>
          <p:nvPr/>
        </p:nvSpPr>
        <p:spPr>
          <a:xfrm>
            <a:off x="810769" y="5373216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it-IT" dirty="0"/>
              <a:t> Verificare la corretta compilazione dei dati anagrafici</a:t>
            </a:r>
          </a:p>
          <a:p>
            <a:pPr>
              <a:buFontTx/>
              <a:buChar char="-"/>
            </a:pPr>
            <a:r>
              <a:rPr lang="it-IT" dirty="0"/>
              <a:t> Indicare i propri recapiti (mail, telefono, ecc.)</a:t>
            </a:r>
          </a:p>
          <a:p>
            <a:pPr>
              <a:buFontTx/>
              <a:buChar char="-"/>
            </a:pPr>
            <a:r>
              <a:rPr lang="it-IT" dirty="0"/>
              <a:t> Indicare la residenza per il calcolo delle addizionali regionali e comunali</a:t>
            </a:r>
          </a:p>
          <a:p>
            <a:pPr>
              <a:buFontTx/>
              <a:buChar char="-"/>
            </a:pPr>
            <a:r>
              <a:rPr lang="it-IT" dirty="0"/>
              <a:t> Indicare l’eventuale domicilio (solo se diverso da residenza fiscale)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6669C6FA-36C4-C1C5-500E-6ABDDDF4F1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563" t="7160" r="14563" b="12941"/>
          <a:stretch/>
        </p:blipFill>
        <p:spPr>
          <a:xfrm>
            <a:off x="1680741" y="1809200"/>
            <a:ext cx="5710509" cy="342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5EAEA57E-F495-3C85-4121-A40F0E3103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328" y="142852"/>
            <a:ext cx="135732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876C3350-EF86-E2CB-82AC-82E4AB81650F}"/>
              </a:ext>
            </a:extLst>
          </p:cNvPr>
          <p:cNvSpPr/>
          <p:nvPr/>
        </p:nvSpPr>
        <p:spPr>
          <a:xfrm>
            <a:off x="395536" y="357166"/>
            <a:ext cx="8352928" cy="6384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 descr="Logo CL System.jpg">
            <a:extLst>
              <a:ext uri="{FF2B5EF4-FFF2-40B4-BE49-F238E27FC236}">
                <a16:creationId xmlns:a16="http://schemas.microsoft.com/office/drawing/2014/main" id="{E4A249D1-AC4A-C237-9B72-14E110D12893}"/>
              </a:ext>
            </a:extLst>
          </p:cNvPr>
          <p:cNvPicPr/>
          <p:nvPr/>
        </p:nvPicPr>
        <p:blipFill>
          <a:blip r:embed="rId3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6" name="Immagine 5" descr="logo studio bada.jpg">
            <a:extLst>
              <a:ext uri="{FF2B5EF4-FFF2-40B4-BE49-F238E27FC236}">
                <a16:creationId xmlns:a16="http://schemas.microsoft.com/office/drawing/2014/main" id="{41B0D817-916C-8944-3D62-4A7E8740E7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1237"/>
          <a:stretch/>
        </p:blipFill>
        <p:spPr>
          <a:xfrm>
            <a:off x="2699792" y="573711"/>
            <a:ext cx="2376773" cy="343607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DE8C91C4-B42D-119B-69EE-59B20CC285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08294"/>
            <a:ext cx="326410" cy="32641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6D303D43-AE9D-3964-C44E-4AB06AB858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1" y="521744"/>
            <a:ext cx="1934931" cy="458984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D20BB6C6-3ECF-7567-C693-D26B99ED2C95}"/>
              </a:ext>
            </a:extLst>
          </p:cNvPr>
          <p:cNvSpPr txBox="1"/>
          <p:nvPr/>
        </p:nvSpPr>
        <p:spPr>
          <a:xfrm>
            <a:off x="539552" y="1120969"/>
            <a:ext cx="8064896" cy="492443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it-IT" sz="2600" b="1" dirty="0"/>
              <a:t>SEZIONE ANAGRAFICA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asellaDiTesto 24"/>
          <p:cNvSpPr txBox="1"/>
          <p:nvPr/>
        </p:nvSpPr>
        <p:spPr>
          <a:xfrm>
            <a:off x="5292080" y="2057941"/>
            <a:ext cx="331236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it-IT" dirty="0"/>
              <a:t>In questa sezione il lavoratore dichiara di avere diritto o meno alle detrazioni d’imposta. </a:t>
            </a:r>
          </a:p>
          <a:p>
            <a:r>
              <a:rPr lang="it-IT" dirty="0"/>
              <a:t>Sarà inoltre sempre necessario compilare:</a:t>
            </a:r>
          </a:p>
          <a:p>
            <a:pPr>
              <a:buFontTx/>
              <a:buChar char="-"/>
            </a:pPr>
            <a:r>
              <a:rPr lang="it-IT" dirty="0"/>
              <a:t> i dati del coniuge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it-IT" dirty="0"/>
              <a:t> i dati degli altri familiari </a:t>
            </a:r>
          </a:p>
          <a:p>
            <a:r>
              <a:rPr lang="it-IT" dirty="0"/>
              <a:t>Indicare inoltre gli eventuali carichi familiari </a:t>
            </a:r>
          </a:p>
        </p:txBody>
      </p:sp>
      <p:sp>
        <p:nvSpPr>
          <p:cNvPr id="37" name="CasellaDiTesto 36"/>
          <p:cNvSpPr txBox="1"/>
          <p:nvPr/>
        </p:nvSpPr>
        <p:spPr>
          <a:xfrm>
            <a:off x="755576" y="5422285"/>
            <a:ext cx="7704856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solidFill>
                  <a:srgbClr val="FF0000"/>
                </a:solidFill>
              </a:rPr>
              <a:t>Con decorrenza marzo 2022 le detrazioni per figli a carico con età inferiore a 21 anni, ovvero</a:t>
            </a:r>
          </a:p>
          <a:p>
            <a:r>
              <a:rPr lang="it-IT" sz="1400" dirty="0">
                <a:solidFill>
                  <a:srgbClr val="FF0000"/>
                </a:solidFill>
              </a:rPr>
              <a:t>senza limiti di età se disabili, verranno erogate direttamente dall’INPS con l’assegno unico </a:t>
            </a:r>
          </a:p>
          <a:p>
            <a:pPr>
              <a:spcAft>
                <a:spcPts val="600"/>
              </a:spcAft>
            </a:pPr>
            <a:r>
              <a:rPr lang="it-IT" sz="1400" dirty="0">
                <a:solidFill>
                  <a:srgbClr val="FF0000"/>
                </a:solidFill>
              </a:rPr>
              <a:t>universale, previa richiesta su inps.it</a:t>
            </a:r>
          </a:p>
          <a:p>
            <a:r>
              <a:rPr lang="it-IT" sz="1400" dirty="0">
                <a:solidFill>
                  <a:srgbClr val="FF0000"/>
                </a:solidFill>
              </a:rPr>
              <a:t>N.B. Le detrazioni per figli over 21, se disabili, sono cumulabili con l’assegno unico.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88D7422-F48B-C240-23DF-34EFBA8185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50" t="7012" r="21651" b="7197"/>
          <a:stretch/>
        </p:blipFill>
        <p:spPr>
          <a:xfrm>
            <a:off x="899592" y="1946443"/>
            <a:ext cx="4173564" cy="335476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12782EBA-59A6-78CF-92FE-A016A68FD6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328" y="142852"/>
            <a:ext cx="135732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7E65ADCA-1165-B2A4-0328-AA2D44A9AB1F}"/>
              </a:ext>
            </a:extLst>
          </p:cNvPr>
          <p:cNvSpPr/>
          <p:nvPr/>
        </p:nvSpPr>
        <p:spPr>
          <a:xfrm>
            <a:off x="395536" y="357166"/>
            <a:ext cx="8352928" cy="6384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 descr="Logo CL System.jpg">
            <a:extLst>
              <a:ext uri="{FF2B5EF4-FFF2-40B4-BE49-F238E27FC236}">
                <a16:creationId xmlns:a16="http://schemas.microsoft.com/office/drawing/2014/main" id="{2BB9E576-EF26-F609-139D-B4A8B2077A85}"/>
              </a:ext>
            </a:extLst>
          </p:cNvPr>
          <p:cNvPicPr/>
          <p:nvPr/>
        </p:nvPicPr>
        <p:blipFill>
          <a:blip r:embed="rId3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6" name="Immagine 5" descr="logo studio bada.jpg">
            <a:extLst>
              <a:ext uri="{FF2B5EF4-FFF2-40B4-BE49-F238E27FC236}">
                <a16:creationId xmlns:a16="http://schemas.microsoft.com/office/drawing/2014/main" id="{4E62FF86-1E47-559F-1619-2CF7B4A6A91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1237"/>
          <a:stretch/>
        </p:blipFill>
        <p:spPr>
          <a:xfrm>
            <a:off x="2699792" y="573711"/>
            <a:ext cx="2376773" cy="343607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320DCF07-C18B-F51C-F667-C1B4B5839BD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08294"/>
            <a:ext cx="326410" cy="32641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5C0DF6BC-03EE-7963-7E68-BF5A9CAD55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1" y="521744"/>
            <a:ext cx="1934931" cy="458984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2C4F254F-15AC-80D0-4A17-DC1D05FD3DA5}"/>
              </a:ext>
            </a:extLst>
          </p:cNvPr>
          <p:cNvSpPr txBox="1"/>
          <p:nvPr/>
        </p:nvSpPr>
        <p:spPr>
          <a:xfrm>
            <a:off x="539552" y="1120969"/>
            <a:ext cx="8064896" cy="492443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it-IT" sz="2600" b="1" dirty="0"/>
              <a:t>DETRAZIONI D’IMPOSTA E CARICHI FAMILIARI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asellaDiTesto 18"/>
          <p:cNvSpPr txBox="1"/>
          <p:nvPr/>
        </p:nvSpPr>
        <p:spPr>
          <a:xfrm>
            <a:off x="755576" y="5043080"/>
            <a:ext cx="756084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it-IT" dirty="0"/>
              <a:t> Indicare se si vuole o meno l’erogazione del bonus fiscale/ulteriore detrazione</a:t>
            </a:r>
          </a:p>
          <a:p>
            <a:pPr>
              <a:spcAft>
                <a:spcPts val="600"/>
              </a:spcAft>
            </a:pPr>
            <a:r>
              <a:rPr lang="it-IT" dirty="0"/>
              <a:t>   e la modalità (mensile ovvero unica soluzione) </a:t>
            </a:r>
            <a:r>
              <a:rPr lang="it-IT" sz="1200" u="sng" baseline="30000" dirty="0">
                <a:solidFill>
                  <a:srgbClr val="0070B8"/>
                </a:solidFill>
                <a:latin typeface="Trebuchet MS" panose="020B0603020202020204" pitchFamily="34" charset="0"/>
                <a:cs typeface="Arial" panose="020B0604020202020204" pitchFamily="34" charset="0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(di cosa si tratta?)</a:t>
            </a:r>
            <a:endParaRPr lang="it-IT" sz="1200" dirty="0">
              <a:solidFill>
                <a:srgbClr val="0070B8"/>
              </a:solidFill>
            </a:endParaRPr>
          </a:p>
          <a:p>
            <a:pPr>
              <a:buFontTx/>
              <a:buChar char="-"/>
            </a:pPr>
            <a:r>
              <a:rPr lang="it-IT" dirty="0"/>
              <a:t> Indicare se si vuole o meno l’erogazione del trattamento integrativo e la</a:t>
            </a:r>
          </a:p>
          <a:p>
            <a:r>
              <a:rPr lang="it-IT" dirty="0"/>
              <a:t>   modalità (mensile ovvero unica soluzione)</a:t>
            </a:r>
            <a:r>
              <a:rPr lang="it-IT" baseline="30000" dirty="0">
                <a:latin typeface="Trebuchet MS" panose="020B0603020202020204" pitchFamily="34" charset="0"/>
                <a:cs typeface="Arial" panose="020B0604020202020204" pitchFamily="34" charset="0"/>
              </a:rPr>
              <a:t> </a:t>
            </a:r>
            <a:r>
              <a:rPr lang="it-IT" sz="1200" u="sng" baseline="30000" dirty="0">
                <a:solidFill>
                  <a:srgbClr val="0070B8"/>
                </a:solidFill>
                <a:latin typeface="Trebuchet MS" panose="020B0603020202020204" pitchFamily="34" charset="0"/>
                <a:cs typeface="Arial" panose="020B060402020202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(di cosa si tratta?)</a:t>
            </a:r>
            <a:endParaRPr lang="it-IT" sz="1200" dirty="0">
              <a:solidFill>
                <a:srgbClr val="0070B8"/>
              </a:solidFill>
            </a:endParaRPr>
          </a:p>
          <a:p>
            <a:pPr>
              <a:spcAft>
                <a:spcPts val="600"/>
              </a:spcAft>
            </a:pPr>
            <a:endParaRPr lang="it-IT" dirty="0">
              <a:solidFill>
                <a:schemeClr val="tx2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004C5A90-FDA8-C87D-7A9B-9181D540D77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563" t="19979" r="14563" b="9978"/>
          <a:stretch/>
        </p:blipFill>
        <p:spPr>
          <a:xfrm>
            <a:off x="1793244" y="1917152"/>
            <a:ext cx="5485503" cy="288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1B843D9F-5C5F-2F6D-1F9D-14725D9A91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328" y="142852"/>
            <a:ext cx="135732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78571AFD-CDEE-EF00-E223-35389E4FAF25}"/>
              </a:ext>
            </a:extLst>
          </p:cNvPr>
          <p:cNvSpPr/>
          <p:nvPr/>
        </p:nvSpPr>
        <p:spPr>
          <a:xfrm>
            <a:off x="395536" y="357166"/>
            <a:ext cx="8352928" cy="6384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 descr="Logo CL System.jpg">
            <a:extLst>
              <a:ext uri="{FF2B5EF4-FFF2-40B4-BE49-F238E27FC236}">
                <a16:creationId xmlns:a16="http://schemas.microsoft.com/office/drawing/2014/main" id="{F52CA5AE-911E-C274-ED75-B944FAC43C0D}"/>
              </a:ext>
            </a:extLst>
          </p:cNvPr>
          <p:cNvPicPr/>
          <p:nvPr/>
        </p:nvPicPr>
        <p:blipFill>
          <a:blip r:embed="rId5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6" name="Immagine 5" descr="logo studio bada.jpg">
            <a:extLst>
              <a:ext uri="{FF2B5EF4-FFF2-40B4-BE49-F238E27FC236}">
                <a16:creationId xmlns:a16="http://schemas.microsoft.com/office/drawing/2014/main" id="{C4754F38-9DD2-3FA4-77DD-2506B325C4F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l="11237"/>
          <a:stretch/>
        </p:blipFill>
        <p:spPr>
          <a:xfrm>
            <a:off x="2699792" y="573711"/>
            <a:ext cx="2376773" cy="343607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99AC20BA-3CB8-161D-2A59-AE436BD46C3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08294"/>
            <a:ext cx="326410" cy="32641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5E11D0F1-AF47-DA0C-7B29-88B59618712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1" y="521744"/>
            <a:ext cx="1934931" cy="458984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DB9421EF-AF85-3893-5098-EEFC50B4CF85}"/>
              </a:ext>
            </a:extLst>
          </p:cNvPr>
          <p:cNvSpPr txBox="1"/>
          <p:nvPr/>
        </p:nvSpPr>
        <p:spPr>
          <a:xfrm>
            <a:off x="539552" y="1120969"/>
            <a:ext cx="8064896" cy="492443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it-IT" sz="2600" b="1" dirty="0"/>
              <a:t>BONUS FISCALE E TRATTAMENTO INTEGRATIVO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asellaDiTesto 17"/>
          <p:cNvSpPr txBox="1"/>
          <p:nvPr/>
        </p:nvSpPr>
        <p:spPr>
          <a:xfrm>
            <a:off x="971600" y="2129949"/>
            <a:ext cx="7056784" cy="2739211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it-IT" sz="1400" b="1" dirty="0"/>
              <a:t>Bonus Fiscale / Ulteriore detrazione </a:t>
            </a:r>
          </a:p>
          <a:p>
            <a:r>
              <a:rPr lang="it-IT" sz="1400" b="1" dirty="0"/>
              <a:t>Valido dal 01.01.2025 al 31.12.2027 (L 207/2024)</a:t>
            </a:r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r>
              <a:rPr lang="it-IT" sz="800" dirty="0"/>
              <a:t> </a:t>
            </a:r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r>
              <a:rPr lang="it-IT" sz="1200" dirty="0"/>
              <a:t>(1) L'importo viene riproporzionato con la seguente formula:</a:t>
            </a:r>
            <a:br>
              <a:rPr lang="it-IT" sz="1200" dirty="0"/>
            </a:br>
            <a:r>
              <a:rPr lang="it-IT" sz="1200" dirty="0"/>
              <a:t>      1.000 X (40.000 - reddito) / 8.000</a:t>
            </a:r>
          </a:p>
        </p:txBody>
      </p:sp>
      <p:sp>
        <p:nvSpPr>
          <p:cNvPr id="11" name="Freccia a destra 10">
            <a:hlinkClick r:id="rId2" action="ppaction://hlinksldjump"/>
          </p:cNvPr>
          <p:cNvSpPr/>
          <p:nvPr/>
        </p:nvSpPr>
        <p:spPr>
          <a:xfrm rot="10800000">
            <a:off x="611560" y="6093296"/>
            <a:ext cx="216024" cy="2160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graphicFrame>
        <p:nvGraphicFramePr>
          <p:cNvPr id="2" name="Tabella 1">
            <a:extLst>
              <a:ext uri="{FF2B5EF4-FFF2-40B4-BE49-F238E27FC236}">
                <a16:creationId xmlns:a16="http://schemas.microsoft.com/office/drawing/2014/main" id="{B6CD6E48-B9C6-0F19-E5D8-907E137959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988320"/>
              </p:ext>
            </p:extLst>
          </p:nvPr>
        </p:nvGraphicFramePr>
        <p:xfrm>
          <a:off x="1043608" y="2741042"/>
          <a:ext cx="5508640" cy="146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50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3396">
                  <a:extLst>
                    <a:ext uri="{9D8B030D-6E8A-4147-A177-3AD203B41FA5}">
                      <a16:colId xmlns:a16="http://schemas.microsoft.com/office/drawing/2014/main" val="852686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400" dirty="0">
                          <a:solidFill>
                            <a:sysClr val="windowText" lastClr="000000"/>
                          </a:solidFill>
                        </a:rPr>
                        <a:t>Beneficio fiscale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400" dirty="0">
                          <a:solidFill>
                            <a:sysClr val="windowText" lastClr="000000"/>
                          </a:solidFill>
                        </a:rPr>
                        <a:t>Reddito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>
                          <a:solidFill>
                            <a:sysClr val="windowText" lastClr="000000"/>
                          </a:solidFill>
                        </a:rPr>
                        <a:t>Importo annuale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>
                          <a:solidFill>
                            <a:schemeClr val="tx1"/>
                          </a:solidFill>
                        </a:rPr>
                        <a:t>Bonus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200" dirty="0"/>
                        <a:t>Da 0 a 8.500</a:t>
                      </a:r>
                      <a:br>
                        <a:rPr lang="pt-BR" sz="1200" dirty="0"/>
                      </a:br>
                      <a:r>
                        <a:rPr lang="pt-BR" sz="1200" dirty="0"/>
                        <a:t>Da 8.501 a 15.000</a:t>
                      </a:r>
                      <a:br>
                        <a:rPr lang="pt-BR" sz="1200" dirty="0"/>
                      </a:br>
                      <a:r>
                        <a:rPr lang="pt-BR" sz="1200" dirty="0"/>
                        <a:t>Da 15.001 a 20.00</a:t>
                      </a:r>
                      <a:endParaRPr lang="it-IT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dirty="0"/>
                        <a:t>7,1% dell'imponibile fiscale</a:t>
                      </a:r>
                      <a:br>
                        <a:rPr lang="it-IT" sz="1200" dirty="0"/>
                      </a:br>
                      <a:r>
                        <a:rPr lang="it-IT" sz="1200" dirty="0"/>
                        <a:t>5,3% dell'imponibile fiscale</a:t>
                      </a:r>
                      <a:br>
                        <a:rPr lang="it-IT" sz="1200" dirty="0"/>
                      </a:br>
                      <a:r>
                        <a:rPr lang="it-IT" sz="1200" dirty="0"/>
                        <a:t>4,8% dell'imponibile fiscale</a:t>
                      </a:r>
                      <a:endParaRPr lang="it-IT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732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Ulteriore detrazione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t-BR" sz="1200" dirty="0"/>
                        <a:t>Da 20.001 a 32.000</a:t>
                      </a:r>
                      <a:br>
                        <a:rPr lang="pt-BR" sz="1200" dirty="0"/>
                      </a:br>
                      <a:r>
                        <a:rPr lang="pt-BR" sz="1200" dirty="0"/>
                        <a:t>Da 32.001 a 40.000</a:t>
                      </a:r>
                      <a:endParaRPr lang="it-IT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1.000</a:t>
                      </a:r>
                    </a:p>
                    <a:p>
                      <a:pPr marL="0" algn="l" defTabSz="914400" rtl="0" eaLnBrk="1" latinLnBrk="0" hangingPunct="1"/>
                      <a:r>
                        <a:rPr lang="it-IT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1.000 in proporzione (1)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 Box 2">
            <a:extLst>
              <a:ext uri="{FF2B5EF4-FFF2-40B4-BE49-F238E27FC236}">
                <a16:creationId xmlns:a16="http://schemas.microsoft.com/office/drawing/2014/main" id="{B2667AA9-E653-C83B-24AF-ADDFBC848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328" y="142852"/>
            <a:ext cx="135732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85A2C9FD-0192-4289-CB8A-A090C212559A}"/>
              </a:ext>
            </a:extLst>
          </p:cNvPr>
          <p:cNvSpPr/>
          <p:nvPr/>
        </p:nvSpPr>
        <p:spPr>
          <a:xfrm>
            <a:off x="395536" y="357166"/>
            <a:ext cx="8352928" cy="6384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 descr="Logo CL System.jpg">
            <a:extLst>
              <a:ext uri="{FF2B5EF4-FFF2-40B4-BE49-F238E27FC236}">
                <a16:creationId xmlns:a16="http://schemas.microsoft.com/office/drawing/2014/main" id="{FFC6EE04-0F49-7C85-197D-AC75DB1235B2}"/>
              </a:ext>
            </a:extLst>
          </p:cNvPr>
          <p:cNvPicPr/>
          <p:nvPr/>
        </p:nvPicPr>
        <p:blipFill>
          <a:blip r:embed="rId3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6" name="Immagine 5" descr="logo studio bada.jpg">
            <a:extLst>
              <a:ext uri="{FF2B5EF4-FFF2-40B4-BE49-F238E27FC236}">
                <a16:creationId xmlns:a16="http://schemas.microsoft.com/office/drawing/2014/main" id="{88C47BA3-FF8B-68E8-46CB-85A7487000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1237"/>
          <a:stretch/>
        </p:blipFill>
        <p:spPr>
          <a:xfrm>
            <a:off x="2699792" y="573711"/>
            <a:ext cx="2376773" cy="343607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7600566E-40F1-10BB-C385-ABA774B6A3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08294"/>
            <a:ext cx="326410" cy="326410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89544790-0F05-56A5-F689-A26F115A83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1" y="521744"/>
            <a:ext cx="1934931" cy="458984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F51EC3E5-0D0E-8A6C-523D-9C8EC22EE16F}"/>
              </a:ext>
            </a:extLst>
          </p:cNvPr>
          <p:cNvSpPr txBox="1"/>
          <p:nvPr/>
        </p:nvSpPr>
        <p:spPr>
          <a:xfrm>
            <a:off x="539552" y="1120969"/>
            <a:ext cx="8064896" cy="492443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it-IT" sz="2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BONUS FISCALE / ULTERIORE DETRAZIONE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3C151682-7CE8-33F8-FEDC-FD4C95E34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44958C4E-B1F9-CD73-BF79-90177DAE3C60}"/>
              </a:ext>
            </a:extLst>
          </p:cNvPr>
          <p:cNvSpPr txBox="1"/>
          <p:nvPr/>
        </p:nvSpPr>
        <p:spPr>
          <a:xfrm>
            <a:off x="971600" y="2152015"/>
            <a:ext cx="7056784" cy="329320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it-IT" sz="1400" b="1" dirty="0"/>
              <a:t>Trattamento integrativo (</a:t>
            </a:r>
            <a:r>
              <a:rPr lang="it-IT" sz="1400" b="1" dirty="0" err="1"/>
              <a:t>DL</a:t>
            </a:r>
            <a:r>
              <a:rPr lang="it-IT" sz="1400" b="1" dirty="0"/>
              <a:t> 3/2020 art. 1)</a:t>
            </a:r>
          </a:p>
          <a:p>
            <a:r>
              <a:rPr lang="it-IT" sz="200" b="1" dirty="0"/>
              <a:t> </a:t>
            </a:r>
          </a:p>
          <a:p>
            <a:r>
              <a:rPr lang="it-IT" sz="1400" dirty="0"/>
              <a:t>Spetta ai lavoratori dipendenti che hanno il seguente reddito annuo:</a:t>
            </a:r>
          </a:p>
          <a:p>
            <a:endParaRPr lang="it-IT" sz="1400" dirty="0"/>
          </a:p>
          <a:p>
            <a:endParaRPr lang="it-IT" sz="1400" dirty="0"/>
          </a:p>
          <a:p>
            <a:r>
              <a:rPr lang="it-IT" sz="800" dirty="0"/>
              <a:t> </a:t>
            </a:r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pPr marL="342900" indent="-342900">
              <a:buAutoNum type="arabicParenBoth"/>
            </a:pPr>
            <a:r>
              <a:rPr lang="it-IT" sz="1200" dirty="0"/>
              <a:t>Eventuali detrazioni:</a:t>
            </a:r>
          </a:p>
          <a:p>
            <a:pPr marL="342900" indent="-342900"/>
            <a:r>
              <a:rPr lang="it-IT" sz="1200" dirty="0"/>
              <a:t> 	- prestiti e mutui agrari (art. 15 c.1 lettera a)</a:t>
            </a:r>
          </a:p>
          <a:p>
            <a:pPr marL="342900" indent="-342900"/>
            <a:r>
              <a:rPr lang="it-IT" sz="1200" dirty="0"/>
              <a:t>	- mutui acquisto prima casa (art. 15 c.1 lettera b)</a:t>
            </a:r>
          </a:p>
          <a:p>
            <a:pPr marL="342900" indent="-342900"/>
            <a:r>
              <a:rPr lang="it-IT" sz="1200" dirty="0"/>
              <a:t>	- spese sanitarie (art. 15 c.1 lettera c)</a:t>
            </a:r>
          </a:p>
          <a:p>
            <a:pPr marL="342900" indent="-342900"/>
            <a:r>
              <a:rPr lang="it-IT" sz="1200" dirty="0"/>
              <a:t>	- mutuo costruzione prima casa (art. 15 c. 1-ter)</a:t>
            </a:r>
          </a:p>
          <a:p>
            <a:pPr marL="342900" indent="-342900"/>
            <a:r>
              <a:rPr lang="it-IT" sz="1200" dirty="0"/>
              <a:t>	- detrazioni per ristrutturazioni edilizie ed </a:t>
            </a:r>
            <a:r>
              <a:rPr lang="it-IT" sz="1200" dirty="0" err="1"/>
              <a:t>efficientamento</a:t>
            </a:r>
            <a:r>
              <a:rPr lang="it-IT" sz="1200" dirty="0"/>
              <a:t> energetico (art. 16-bis) </a:t>
            </a:r>
          </a:p>
        </p:txBody>
      </p:sp>
      <p:graphicFrame>
        <p:nvGraphicFramePr>
          <p:cNvPr id="19" name="Tabella 18">
            <a:extLst>
              <a:ext uri="{FF2B5EF4-FFF2-40B4-BE49-F238E27FC236}">
                <a16:creationId xmlns:a16="http://schemas.microsoft.com/office/drawing/2014/main" id="{F9B43DAB-DF3C-A8EF-A48F-7A582B6D8C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588603"/>
              </p:ext>
            </p:extLst>
          </p:nvPr>
        </p:nvGraphicFramePr>
        <p:xfrm>
          <a:off x="1115616" y="2728079"/>
          <a:ext cx="5616624" cy="129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400" dirty="0">
                          <a:solidFill>
                            <a:schemeClr val="tx1"/>
                          </a:solidFill>
                        </a:rPr>
                        <a:t>Reddito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>
                          <a:solidFill>
                            <a:schemeClr val="tx1"/>
                          </a:solidFill>
                        </a:rPr>
                        <a:t>Importo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</a:rPr>
                        <a:t>Fino a 15.000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</a:rPr>
                        <a:t>100,00 mensili - 1.200,00 annuali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</a:rPr>
                        <a:t>Da 15.001 a 28.000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000" dirty="0">
                          <a:solidFill>
                            <a:schemeClr val="tx1"/>
                          </a:solidFill>
                        </a:rPr>
                        <a:t>Detrazione reddito e familiari</a:t>
                      </a:r>
                      <a:r>
                        <a:rPr lang="it-IT" sz="1000" baseline="0" dirty="0">
                          <a:solidFill>
                            <a:schemeClr val="tx1"/>
                          </a:solidFill>
                        </a:rPr>
                        <a:t> + eventuali detrazioni per mutui o edili 2021</a:t>
                      </a:r>
                      <a:r>
                        <a:rPr lang="it-IT" sz="1000" baseline="30000" dirty="0">
                          <a:solidFill>
                            <a:schemeClr val="tx1"/>
                          </a:solidFill>
                        </a:rPr>
                        <a:t>(1) </a:t>
                      </a:r>
                      <a:r>
                        <a:rPr lang="it-IT" sz="1000" baseline="0" dirty="0">
                          <a:solidFill>
                            <a:schemeClr val="tx1"/>
                          </a:solidFill>
                        </a:rPr>
                        <a:t>- </a:t>
                      </a:r>
                    </a:p>
                    <a:p>
                      <a:pPr algn="l"/>
                      <a:r>
                        <a:rPr lang="it-IT" sz="1000" baseline="0" dirty="0">
                          <a:solidFill>
                            <a:schemeClr val="tx1"/>
                          </a:solidFill>
                        </a:rPr>
                        <a:t>irpef lorda =</a:t>
                      </a:r>
                      <a:r>
                        <a:rPr lang="it-IT" sz="400" baseline="0" dirty="0">
                          <a:solidFill>
                            <a:schemeClr val="tx1"/>
                          </a:solidFill>
                        </a:rPr>
                        <a:t>         </a:t>
                      </a:r>
                    </a:p>
                    <a:p>
                      <a:pPr algn="l"/>
                      <a:r>
                        <a:rPr lang="it-IT" sz="1000" baseline="0" dirty="0">
                          <a:solidFill>
                            <a:schemeClr val="tx1"/>
                          </a:solidFill>
                        </a:rPr>
                        <a:t>trattamento integrativo (</a:t>
                      </a:r>
                      <a:r>
                        <a:rPr lang="it-IT" sz="1000" baseline="0" dirty="0" err="1">
                          <a:solidFill>
                            <a:schemeClr val="tx1"/>
                          </a:solidFill>
                        </a:rPr>
                        <a:t>max</a:t>
                      </a:r>
                      <a:r>
                        <a:rPr lang="it-IT" sz="1000" baseline="0" dirty="0">
                          <a:solidFill>
                            <a:schemeClr val="tx1"/>
                          </a:solidFill>
                        </a:rPr>
                        <a:t> 100 mensili / 1.200 annuali)</a:t>
                      </a:r>
                      <a:endParaRPr lang="it-IT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Freccia a destra 10">
            <a:hlinkClick r:id="rId2" action="ppaction://hlinksldjump"/>
            <a:extLst>
              <a:ext uri="{FF2B5EF4-FFF2-40B4-BE49-F238E27FC236}">
                <a16:creationId xmlns:a16="http://schemas.microsoft.com/office/drawing/2014/main" id="{3B61B4A4-653A-A92E-295D-E405BD149818}"/>
              </a:ext>
            </a:extLst>
          </p:cNvPr>
          <p:cNvSpPr/>
          <p:nvPr/>
        </p:nvSpPr>
        <p:spPr>
          <a:xfrm rot="10800000">
            <a:off x="611560" y="6093296"/>
            <a:ext cx="216024" cy="216024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FFC000"/>
              </a:solidFill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164C5726-8532-DF72-1C5B-03C6E2B4CE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328" y="142852"/>
            <a:ext cx="135732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D28DD718-53A2-052C-6390-7F4E962ED296}"/>
              </a:ext>
            </a:extLst>
          </p:cNvPr>
          <p:cNvSpPr/>
          <p:nvPr/>
        </p:nvSpPr>
        <p:spPr>
          <a:xfrm>
            <a:off x="395536" y="357166"/>
            <a:ext cx="8352928" cy="6384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 descr="Logo CL System.jpg">
            <a:extLst>
              <a:ext uri="{FF2B5EF4-FFF2-40B4-BE49-F238E27FC236}">
                <a16:creationId xmlns:a16="http://schemas.microsoft.com/office/drawing/2014/main" id="{89441848-C94C-74BC-E924-55233A62B61E}"/>
              </a:ext>
            </a:extLst>
          </p:cNvPr>
          <p:cNvPicPr/>
          <p:nvPr/>
        </p:nvPicPr>
        <p:blipFill>
          <a:blip r:embed="rId3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5" name="Immagine 4" descr="logo studio bada.jpg">
            <a:extLst>
              <a:ext uri="{FF2B5EF4-FFF2-40B4-BE49-F238E27FC236}">
                <a16:creationId xmlns:a16="http://schemas.microsoft.com/office/drawing/2014/main" id="{E326F701-9979-4083-657A-881A583D9F0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1237"/>
          <a:stretch/>
        </p:blipFill>
        <p:spPr>
          <a:xfrm>
            <a:off x="2699792" y="573711"/>
            <a:ext cx="2376773" cy="343607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7E12F217-F687-0D48-6927-FA746EAAC3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08294"/>
            <a:ext cx="326410" cy="32641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D9944423-DC45-FCAC-8064-8D8E4801F1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1" y="521744"/>
            <a:ext cx="1934931" cy="458984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C8034093-92A0-9BBC-6448-43E147D94804}"/>
              </a:ext>
            </a:extLst>
          </p:cNvPr>
          <p:cNvSpPr txBox="1"/>
          <p:nvPr/>
        </p:nvSpPr>
        <p:spPr>
          <a:xfrm>
            <a:off x="539552" y="1120969"/>
            <a:ext cx="8064896" cy="492443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it-IT" sz="2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TRATTAMENTO INTEGRATIVO</a:t>
            </a:r>
          </a:p>
        </p:txBody>
      </p:sp>
    </p:spTree>
    <p:extLst>
      <p:ext uri="{BB962C8B-B14F-4D97-AF65-F5344CB8AC3E}">
        <p14:creationId xmlns:p14="http://schemas.microsoft.com/office/powerpoint/2010/main" val="238621056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9E0C-0642-D6E0-E1A4-6C4FF7961A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EA99EA23-B8DC-F1BF-74EA-6F2E1DA29532}"/>
              </a:ext>
            </a:extLst>
          </p:cNvPr>
          <p:cNvSpPr txBox="1"/>
          <p:nvPr/>
        </p:nvSpPr>
        <p:spPr>
          <a:xfrm>
            <a:off x="863588" y="4467016"/>
            <a:ext cx="756084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it-IT" dirty="0"/>
              <a:t> Indicare se si ha fruito di beni/servizi in altro rapporto di lavoro al fine della   </a:t>
            </a:r>
          </a:p>
          <a:p>
            <a:pPr>
              <a:spcAft>
                <a:spcPts val="600"/>
              </a:spcAft>
            </a:pPr>
            <a:r>
              <a:rPr lang="it-IT" dirty="0"/>
              <a:t>  corretta applicazione dei limiti di esenzione</a:t>
            </a:r>
          </a:p>
          <a:p>
            <a:pPr>
              <a:buFontTx/>
              <a:buChar char="-"/>
            </a:pPr>
            <a:r>
              <a:rPr lang="it-IT" dirty="0"/>
              <a:t> Fornire eventuali informazioni utili ai fini del conguaglio di imposta annuale,   </a:t>
            </a:r>
          </a:p>
          <a:p>
            <a:r>
              <a:rPr lang="it-IT" dirty="0"/>
              <a:t>  come ad esempio i modelli C.U. di precedenti rapporti di lavoro, applicazioni </a:t>
            </a:r>
          </a:p>
          <a:p>
            <a:r>
              <a:rPr lang="it-IT" dirty="0"/>
              <a:t>  di aliquote o addizionali irpef differenti.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27745F2-E616-223E-B6B0-72E6ADEE50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563" t="7160" r="14563" b="55929"/>
          <a:stretch/>
        </p:blipFill>
        <p:spPr>
          <a:xfrm>
            <a:off x="1295636" y="2212019"/>
            <a:ext cx="6480720" cy="179304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9BB60E06-2AD2-83B4-08A0-76EB25B9B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328" y="142852"/>
            <a:ext cx="135732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C6087950-27E2-C765-0DA6-6DC1EED16726}"/>
              </a:ext>
            </a:extLst>
          </p:cNvPr>
          <p:cNvSpPr/>
          <p:nvPr/>
        </p:nvSpPr>
        <p:spPr>
          <a:xfrm>
            <a:off x="395536" y="357166"/>
            <a:ext cx="8352928" cy="6384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 descr="Logo CL System.jpg">
            <a:extLst>
              <a:ext uri="{FF2B5EF4-FFF2-40B4-BE49-F238E27FC236}">
                <a16:creationId xmlns:a16="http://schemas.microsoft.com/office/drawing/2014/main" id="{9C780BAD-359F-CC29-57ED-0EE331B369EE}"/>
              </a:ext>
            </a:extLst>
          </p:cNvPr>
          <p:cNvPicPr/>
          <p:nvPr/>
        </p:nvPicPr>
        <p:blipFill>
          <a:blip r:embed="rId3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6" name="Immagine 5" descr="logo studio bada.jpg">
            <a:extLst>
              <a:ext uri="{FF2B5EF4-FFF2-40B4-BE49-F238E27FC236}">
                <a16:creationId xmlns:a16="http://schemas.microsoft.com/office/drawing/2014/main" id="{905DAE8F-7E01-8DFA-4151-C2CAB07B48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1237"/>
          <a:stretch/>
        </p:blipFill>
        <p:spPr>
          <a:xfrm>
            <a:off x="2699792" y="573711"/>
            <a:ext cx="2376773" cy="343607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8449B62D-07E9-7399-4A0D-4EF4C07C9A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08294"/>
            <a:ext cx="326410" cy="32641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FFEADBA7-7DA6-9D44-78F0-E2A5963C4D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1" y="521744"/>
            <a:ext cx="1934931" cy="458984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FC1408A2-0235-3B16-7BED-4B1131FCE4A9}"/>
              </a:ext>
            </a:extLst>
          </p:cNvPr>
          <p:cNvSpPr txBox="1"/>
          <p:nvPr/>
        </p:nvSpPr>
        <p:spPr>
          <a:xfrm>
            <a:off x="539552" y="1136357"/>
            <a:ext cx="8064896" cy="492443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it-IT" sz="2600" b="1" dirty="0"/>
              <a:t>ESENZIONE BENI/SERVIZI E CONGUAGLIO DI IMPOSTA</a:t>
            </a:r>
          </a:p>
        </p:txBody>
      </p:sp>
    </p:spTree>
    <p:extLst>
      <p:ext uri="{BB962C8B-B14F-4D97-AF65-F5344CB8AC3E}">
        <p14:creationId xmlns:p14="http://schemas.microsoft.com/office/powerpoint/2010/main" val="166958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asellaDiTesto 18"/>
          <p:cNvSpPr txBox="1"/>
          <p:nvPr/>
        </p:nvSpPr>
        <p:spPr>
          <a:xfrm>
            <a:off x="683568" y="4797152"/>
            <a:ext cx="75608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  <a:buFontTx/>
              <a:buChar char="-"/>
            </a:pPr>
            <a:r>
              <a:rPr lang="it-IT" sz="1400" dirty="0"/>
              <a:t> Indicare le coordinate del conto corrente per il pagamento dello stipendio</a:t>
            </a:r>
          </a:p>
          <a:p>
            <a:pPr>
              <a:spcAft>
                <a:spcPts val="300"/>
              </a:spcAft>
              <a:buFontTx/>
              <a:buChar char="-"/>
            </a:pPr>
            <a:r>
              <a:rPr lang="it-IT" sz="1400" dirty="0"/>
              <a:t> Indicare il titolo di studio e lo stato civile</a:t>
            </a:r>
          </a:p>
          <a:p>
            <a:pPr>
              <a:buFontTx/>
              <a:buChar char="-"/>
            </a:pPr>
            <a:r>
              <a:rPr lang="it-IT" sz="1400" dirty="0"/>
              <a:t> Verificare la </a:t>
            </a:r>
            <a:r>
              <a:rPr lang="it-IT" sz="1400" b="1" dirty="0"/>
              <a:t>data di prima occupazione</a:t>
            </a:r>
            <a:r>
              <a:rPr lang="it-IT" sz="1400" dirty="0"/>
              <a:t> ovvero </a:t>
            </a:r>
            <a:r>
              <a:rPr lang="it-IT" sz="1400" b="1" dirty="0"/>
              <a:t>iscrizione alla previdenza obbligatoria</a:t>
            </a:r>
            <a:r>
              <a:rPr lang="it-IT" sz="1400" dirty="0"/>
              <a:t> </a:t>
            </a:r>
          </a:p>
          <a:p>
            <a:r>
              <a:rPr lang="it-IT" sz="1200" dirty="0"/>
              <a:t>   (si intende la data del primo rapporto di lavoro assoluto o di iscrizione alla previdenza obbligatoria, </a:t>
            </a:r>
          </a:p>
          <a:p>
            <a:pPr>
              <a:spcAft>
                <a:spcPts val="300"/>
              </a:spcAft>
            </a:pPr>
            <a:r>
              <a:rPr lang="it-IT" sz="1200" dirty="0"/>
              <a:t>    anche a seguito di riscatti o accrediti figurativi)</a:t>
            </a:r>
          </a:p>
          <a:p>
            <a:r>
              <a:rPr lang="it-IT" sz="1400" dirty="0"/>
              <a:t>- Indicare, in caso di precedenti rapporti di lavoro nell’anno, l’ammontare dell’imponibile previdenziale </a:t>
            </a:r>
          </a:p>
          <a:p>
            <a:pPr>
              <a:spcAft>
                <a:spcPts val="300"/>
              </a:spcAft>
            </a:pPr>
            <a:r>
              <a:rPr lang="it-IT" sz="1400" dirty="0"/>
              <a:t>   riferito ai vecchi rapporti di lavoro</a:t>
            </a:r>
          </a:p>
          <a:p>
            <a:r>
              <a:rPr lang="it-IT" sz="1400" dirty="0"/>
              <a:t>- Indicare i redditi presunti derivanti da altre fonti</a:t>
            </a:r>
          </a:p>
          <a:p>
            <a:endParaRPr lang="it-IT" sz="1400" dirty="0">
              <a:solidFill>
                <a:schemeClr val="tx2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5CC613F-783C-7301-9B5D-1183A07A4C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563" t="26283" r="14563" b="11459"/>
          <a:stretch/>
        </p:blipFill>
        <p:spPr>
          <a:xfrm>
            <a:off x="1331640" y="1700807"/>
            <a:ext cx="6480720" cy="302433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ACC1706D-4667-40B1-1267-A0FE89EC8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328" y="142852"/>
            <a:ext cx="135732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11223523-20D7-5B2E-5B63-3165470675E8}"/>
              </a:ext>
            </a:extLst>
          </p:cNvPr>
          <p:cNvSpPr/>
          <p:nvPr/>
        </p:nvSpPr>
        <p:spPr>
          <a:xfrm>
            <a:off x="395536" y="357166"/>
            <a:ext cx="8352928" cy="6384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 descr="Logo CL System.jpg">
            <a:extLst>
              <a:ext uri="{FF2B5EF4-FFF2-40B4-BE49-F238E27FC236}">
                <a16:creationId xmlns:a16="http://schemas.microsoft.com/office/drawing/2014/main" id="{2C120F8D-A1FE-F5B8-0411-7B530BFF7739}"/>
              </a:ext>
            </a:extLst>
          </p:cNvPr>
          <p:cNvPicPr/>
          <p:nvPr/>
        </p:nvPicPr>
        <p:blipFill>
          <a:blip r:embed="rId3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6" name="Immagine 5" descr="logo studio bada.jpg">
            <a:extLst>
              <a:ext uri="{FF2B5EF4-FFF2-40B4-BE49-F238E27FC236}">
                <a16:creationId xmlns:a16="http://schemas.microsoft.com/office/drawing/2014/main" id="{E98399E2-5FB3-DF53-8FB1-403F4A61A0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1237"/>
          <a:stretch/>
        </p:blipFill>
        <p:spPr>
          <a:xfrm>
            <a:off x="2699792" y="573711"/>
            <a:ext cx="2376773" cy="343607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7675D541-695F-20F5-46B0-AA9A0D1248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08294"/>
            <a:ext cx="326410" cy="32641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9E641825-CB1E-84FB-C89F-D7577B3B4F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1" y="521744"/>
            <a:ext cx="1934931" cy="458984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6BD23C5-48ED-B72F-BA1D-CA33D6601ED5}"/>
              </a:ext>
            </a:extLst>
          </p:cNvPr>
          <p:cNvSpPr txBox="1"/>
          <p:nvPr/>
        </p:nvSpPr>
        <p:spPr>
          <a:xfrm>
            <a:off x="539552" y="1136357"/>
            <a:ext cx="8064896" cy="492443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it-IT" sz="2600" b="1" dirty="0"/>
              <a:t>ALTRI DATI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DC0FAC-A079-7E02-41E6-EC96BC9E4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2F82028D-1C08-F572-20D0-F6D9DD6DD2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413" t="17998" r="11413" b="12942"/>
          <a:stretch/>
        </p:blipFill>
        <p:spPr>
          <a:xfrm>
            <a:off x="1372811" y="1809160"/>
            <a:ext cx="6436755" cy="30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1" name="CasellaDiTesto 10"/>
          <p:cNvSpPr txBox="1"/>
          <p:nvPr/>
        </p:nvSpPr>
        <p:spPr>
          <a:xfrm>
            <a:off x="863588" y="4915614"/>
            <a:ext cx="756084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it-IT" sz="1400" dirty="0"/>
              <a:t> Dichiarare se si è pensionati e verso quale ente di previdenza</a:t>
            </a:r>
          </a:p>
          <a:p>
            <a:pPr>
              <a:buFontTx/>
              <a:buChar char="-"/>
            </a:pPr>
            <a:r>
              <a:rPr lang="it-IT" sz="1400" dirty="0"/>
              <a:t> Dichiarare di essere iscritti o meno alla gestione separata INPS parasubordinati ovvero:</a:t>
            </a:r>
          </a:p>
          <a:p>
            <a:pPr marL="92075">
              <a:buFont typeface="Arial" pitchFamily="34" charset="0"/>
              <a:buChar char="•"/>
            </a:pPr>
            <a:r>
              <a:rPr lang="it-IT" sz="1100" dirty="0"/>
              <a:t>  di essere dipendente presso altra azienda</a:t>
            </a:r>
          </a:p>
          <a:p>
            <a:pPr marL="92075">
              <a:buFont typeface="Arial" pitchFamily="34" charset="0"/>
              <a:buChar char="•"/>
            </a:pPr>
            <a:r>
              <a:rPr lang="it-IT" sz="1100" dirty="0"/>
              <a:t>  di essere già iscritto ad altra gestione pensionistica obbligatoria o di essere titolare di pensione diretta</a:t>
            </a:r>
          </a:p>
          <a:p>
            <a:pPr marL="92075">
              <a:buFont typeface="Arial" pitchFamily="34" charset="0"/>
              <a:buChar char="•"/>
            </a:pPr>
            <a:r>
              <a:rPr lang="it-IT" sz="1100" dirty="0"/>
              <a:t>  indicare l’imponibile previdenziale assoggettato nell’anno a Gestione Separata da altri committenti</a:t>
            </a:r>
          </a:p>
          <a:p>
            <a:pPr marL="92075">
              <a:buFont typeface="Arial" pitchFamily="34" charset="0"/>
              <a:buChar char="•"/>
            </a:pPr>
            <a:r>
              <a:rPr lang="it-IT" sz="1100" dirty="0"/>
              <a:t>  di essere esonerato avendo esercitato l’opzione ultrasessantacinquenne</a:t>
            </a:r>
          </a:p>
          <a:p>
            <a:pPr>
              <a:buFontTx/>
              <a:buChar char="-"/>
            </a:pPr>
            <a:r>
              <a:rPr lang="it-IT" sz="1400" dirty="0"/>
              <a:t> In caso di precedenti rapporti di lavoro, dichiarare se si ha già usufruito o meno della detrazione TFR</a:t>
            </a:r>
          </a:p>
          <a:p>
            <a:endParaRPr lang="it-IT" sz="800" dirty="0"/>
          </a:p>
          <a:p>
            <a:r>
              <a:rPr lang="it-IT" sz="1400" dirty="0"/>
              <a:t>Sottoscrivere la dichiarazione con data e firma </a:t>
            </a:r>
            <a:r>
              <a:rPr lang="it-IT" sz="1100" dirty="0"/>
              <a:t>(anche dell’altro genitore in caso di detrazioni figli a carico).</a:t>
            </a:r>
          </a:p>
          <a:p>
            <a:endParaRPr lang="it-IT" sz="1400" dirty="0">
              <a:solidFill>
                <a:schemeClr val="tx2"/>
              </a:solidFill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571BE431-BA2B-90EE-0248-874B95B61A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328" y="142852"/>
            <a:ext cx="135732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cs typeface="Arial" pitchFamily="34" charset="0"/>
              </a:rPr>
              <a:t>www.studiobada.it</a:t>
            </a:r>
            <a:endParaRPr kumimoji="0" lang="it-IT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F5CA9E59-4C75-5847-7208-381186C3A32E}"/>
              </a:ext>
            </a:extLst>
          </p:cNvPr>
          <p:cNvSpPr/>
          <p:nvPr/>
        </p:nvSpPr>
        <p:spPr>
          <a:xfrm>
            <a:off x="395536" y="357166"/>
            <a:ext cx="8352928" cy="6384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 descr="Logo CL System.jpg">
            <a:extLst>
              <a:ext uri="{FF2B5EF4-FFF2-40B4-BE49-F238E27FC236}">
                <a16:creationId xmlns:a16="http://schemas.microsoft.com/office/drawing/2014/main" id="{E6808A82-1C2D-1AF6-CCE3-1848A339AFD1}"/>
              </a:ext>
            </a:extLst>
          </p:cNvPr>
          <p:cNvPicPr/>
          <p:nvPr/>
        </p:nvPicPr>
        <p:blipFill>
          <a:blip r:embed="rId3" cstate="print"/>
          <a:srcRect b="21870"/>
          <a:stretch>
            <a:fillRect/>
          </a:stretch>
        </p:blipFill>
        <p:spPr>
          <a:xfrm>
            <a:off x="1043612" y="142853"/>
            <a:ext cx="2184584" cy="385787"/>
          </a:xfrm>
          <a:prstGeom prst="rect">
            <a:avLst/>
          </a:prstGeom>
        </p:spPr>
      </p:pic>
      <p:pic>
        <p:nvPicPr>
          <p:cNvPr id="6" name="Immagine 5" descr="logo studio bada.jpg">
            <a:extLst>
              <a:ext uri="{FF2B5EF4-FFF2-40B4-BE49-F238E27FC236}">
                <a16:creationId xmlns:a16="http://schemas.microsoft.com/office/drawing/2014/main" id="{F5191266-FF60-9F03-C8E3-3F21EBFFC2C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1237"/>
          <a:stretch/>
        </p:blipFill>
        <p:spPr>
          <a:xfrm>
            <a:off x="2699792" y="573711"/>
            <a:ext cx="2376773" cy="343607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D68B4EEB-62BB-6BB7-A47C-B394D5A1C09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08294"/>
            <a:ext cx="326410" cy="326410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27CCC38F-6E3D-75A7-F1AA-5073207521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1" y="521744"/>
            <a:ext cx="1934931" cy="458984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38BA0955-F023-2104-FCF5-71ABDB11A408}"/>
              </a:ext>
            </a:extLst>
          </p:cNvPr>
          <p:cNvSpPr txBox="1"/>
          <p:nvPr/>
        </p:nvSpPr>
        <p:spPr>
          <a:xfrm>
            <a:off x="539552" y="1136357"/>
            <a:ext cx="8064896" cy="492443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it-IT" sz="2600" b="1" dirty="0"/>
              <a:t>ALTRI DATI</a:t>
            </a:r>
          </a:p>
        </p:txBody>
      </p:sp>
    </p:spTree>
    <p:extLst>
      <p:ext uri="{BB962C8B-B14F-4D97-AF65-F5344CB8AC3E}">
        <p14:creationId xmlns:p14="http://schemas.microsoft.com/office/powerpoint/2010/main" val="166417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2851</TotalTime>
  <Words>858</Words>
  <Application>Microsoft Office PowerPoint</Application>
  <PresentationFormat>Presentazione su schermo (4:3)</PresentationFormat>
  <Paragraphs>115</Paragraphs>
  <Slides>10</Slides>
  <Notes>0</Notes>
  <HiddenSlides>2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4" baseType="lpstr">
      <vt:lpstr>Arial</vt:lpstr>
      <vt:lpstr>Calibri</vt:lpstr>
      <vt:lpstr>Trebuchet MS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stagecl2</dc:creator>
  <cp:lastModifiedBy>Alberto Pesce</cp:lastModifiedBy>
  <cp:revision>304</cp:revision>
  <dcterms:created xsi:type="dcterms:W3CDTF">2018-11-15T08:52:36Z</dcterms:created>
  <dcterms:modified xsi:type="dcterms:W3CDTF">2025-03-05T15:22:15Z</dcterms:modified>
</cp:coreProperties>
</file>